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image" Target="../media/image-1-17.png"/><Relationship Id="rId18" Type="http://schemas.openxmlformats.org/officeDocument/2006/relationships/image" Target="../media/image-1-18.png"/><Relationship Id="rId19" Type="http://schemas.openxmlformats.org/officeDocument/2006/relationships/image" Target="../media/image-1-19.png"/><Relationship Id="rId20" Type="http://schemas.openxmlformats.org/officeDocument/2006/relationships/image" Target="../media/image-1-20.png"/><Relationship Id="rId21" Type="http://schemas.openxmlformats.org/officeDocument/2006/relationships/image" Target="../media/image-1-21.png"/><Relationship Id="rId22" Type="http://schemas.openxmlformats.org/officeDocument/2006/relationships/image" Target="../media/image-1-22.png"/><Relationship Id="rId23" Type="http://schemas.openxmlformats.org/officeDocument/2006/relationships/image" Target="../media/image-1-23.png"/><Relationship Id="rId24" Type="http://schemas.openxmlformats.org/officeDocument/2006/relationships/image" Target="../media/image-1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image" Target="../media/image-3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image" Target="../media/image-4-24.png"/><Relationship Id="rId25" Type="http://schemas.openxmlformats.org/officeDocument/2006/relationships/image" Target="../media/image-4-25.png"/><Relationship Id="rId26" Type="http://schemas.openxmlformats.org/officeDocument/2006/relationships/image" Target="../media/image-4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" cy="2438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4419600"/>
            <a:ext cx="2438400" cy="2438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650" y="381000"/>
            <a:ext cx="8534399" cy="37528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050" y="2552700"/>
            <a:ext cx="1371600" cy="571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383435"/>
            <a:ext cx="9144000" cy="199638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33850"/>
            <a:ext cx="12192000" cy="24955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471" y="4583013"/>
            <a:ext cx="1047750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3671" y="5631061"/>
            <a:ext cx="1238250" cy="6667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5429" y="4882455"/>
            <a:ext cx="952500" cy="71437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6329" y="5506343"/>
            <a:ext cx="762000" cy="10477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2871" y="5509022"/>
            <a:ext cx="1524000" cy="571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2654" y="5121027"/>
            <a:ext cx="904875" cy="80962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5961" y="4757738"/>
            <a:ext cx="2095500" cy="190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5600" y="5755928"/>
            <a:ext cx="3048000" cy="190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45161" y="5737027"/>
            <a:ext cx="2476500" cy="190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56289" y="5986463"/>
            <a:ext cx="1809750" cy="190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4471" y="4632871"/>
            <a:ext cx="673745" cy="300038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00492" y="4882455"/>
            <a:ext cx="687437" cy="300038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57600" y="5830788"/>
            <a:ext cx="701725" cy="300038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10227" y="5755928"/>
            <a:ext cx="768102" cy="300038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11532" y="6210300"/>
            <a:ext cx="1851868" cy="4191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63932" y="6286500"/>
            <a:ext cx="219075" cy="2667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91783" y="6438900"/>
            <a:ext cx="808434" cy="2667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2470250" y="838200"/>
            <a:ext cx="7315199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Interactive Memory Allocation Simulator</a:t>
            </a:r>
            <a:endParaRPr lang="en-US" sz="3600" dirty="0"/>
          </a:p>
        </p:txBody>
      </p:sp>
      <p:sp>
        <p:nvSpPr>
          <p:cNvPr id="27" name="Text 1"/>
          <p:cNvSpPr/>
          <p:nvPr/>
        </p:nvSpPr>
        <p:spPr>
          <a:xfrm>
            <a:off x="1738730" y="1943100"/>
            <a:ext cx="877823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7D2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Visualizing Operating System Memory Management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4928250" y="2990850"/>
            <a:ext cx="2399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A5B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Name:</a:t>
            </a:r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ctr" indent="0" marL="0">
              <a:lnSpc>
                <a:spcPts val="2100"/>
              </a:lnSpc>
              <a:buNone/>
            </a:pPr>
            <a:r>
              <a:rPr lang="en-US" sz="1350" b="1" spc="27" kern="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Rimsha Ejaz</a:t>
            </a:r>
            <a:endParaRPr lang="en-US" sz="1350" dirty="0"/>
          </a:p>
        </p:txBody>
      </p:sp>
      <p:sp>
        <p:nvSpPr>
          <p:cNvPr id="29" name="Text 3"/>
          <p:cNvSpPr/>
          <p:nvPr/>
        </p:nvSpPr>
        <p:spPr>
          <a:xfrm>
            <a:off x="2797612" y="3409950"/>
            <a:ext cx="6660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A5B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Course/Context:</a:t>
            </a:r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pPr algn="ctr" indent="0" marL="0">
              <a:lnSpc>
                <a:spcPts val="2100"/>
              </a:lnSpc>
              <a:buNone/>
            </a:pPr>
            <a:r>
              <a:rPr lang="en-US" sz="1350" b="1" spc="27" kern="0" dirty="0">
                <a:solidFill>
                  <a:srgbClr val="E0E7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Operating Systems / System Software</a:t>
            </a:r>
            <a:endParaRPr lang="en-US" sz="1350" dirty="0"/>
          </a:p>
        </p:txBody>
      </p:sp>
      <p:sp>
        <p:nvSpPr>
          <p:cNvPr id="30" name="Text 4"/>
          <p:cNvSpPr/>
          <p:nvPr/>
        </p:nvSpPr>
        <p:spPr>
          <a:xfrm>
            <a:off x="2308771" y="4632871"/>
            <a:ext cx="80849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First Fit</a:t>
            </a:r>
            <a:endParaRPr lang="en-US" sz="975" dirty="0"/>
          </a:p>
        </p:txBody>
      </p:sp>
      <p:sp>
        <p:nvSpPr>
          <p:cNvPr id="31" name="Text 5"/>
          <p:cNvSpPr/>
          <p:nvPr/>
        </p:nvSpPr>
        <p:spPr>
          <a:xfrm>
            <a:off x="8814792" y="4882455"/>
            <a:ext cx="82492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Best Fit</a:t>
            </a:r>
            <a:endParaRPr lang="en-US" sz="975" dirty="0"/>
          </a:p>
        </p:txBody>
      </p:sp>
      <p:sp>
        <p:nvSpPr>
          <p:cNvPr id="32" name="Text 6"/>
          <p:cNvSpPr/>
          <p:nvPr/>
        </p:nvSpPr>
        <p:spPr>
          <a:xfrm>
            <a:off x="3771900" y="5830788"/>
            <a:ext cx="84207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Next Fit</a:t>
            </a:r>
            <a:endParaRPr lang="en-US" sz="975" dirty="0"/>
          </a:p>
        </p:txBody>
      </p:sp>
      <p:sp>
        <p:nvSpPr>
          <p:cNvPr id="33" name="Text 7"/>
          <p:cNvSpPr/>
          <p:nvPr/>
        </p:nvSpPr>
        <p:spPr>
          <a:xfrm>
            <a:off x="8124527" y="5755928"/>
            <a:ext cx="92172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975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Worst Fit</a:t>
            </a:r>
            <a:endParaRPr lang="en-US" sz="975" dirty="0"/>
          </a:p>
        </p:txBody>
      </p:sp>
      <p:sp>
        <p:nvSpPr>
          <p:cNvPr id="34" name="Text 8"/>
          <p:cNvSpPr/>
          <p:nvPr/>
        </p:nvSpPr>
        <p:spPr>
          <a:xfrm>
            <a:off x="10597307" y="6324600"/>
            <a:ext cx="14564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spc="42" kern="0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RAM Simulation</a:t>
            </a:r>
            <a:endParaRPr lang="en-US" sz="1050" dirty="0"/>
          </a:p>
        </p:txBody>
      </p:sp>
      <p:sp>
        <p:nvSpPr>
          <p:cNvPr id="35" name="Text 9"/>
          <p:cNvSpPr/>
          <p:nvPr/>
        </p:nvSpPr>
        <p:spPr>
          <a:xfrm>
            <a:off x="5806083" y="6438900"/>
            <a:ext cx="9701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1/6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4450"/>
            <a:ext cx="228600" cy="304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3845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31445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1771650"/>
            <a:ext cx="171450" cy="1714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700" y="2457450"/>
            <a:ext cx="171450" cy="171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3638550"/>
            <a:ext cx="5334000" cy="22383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3838575"/>
            <a:ext cx="4023271" cy="2857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4171950"/>
            <a:ext cx="2011561" cy="2857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4505325"/>
            <a:ext cx="1508671" cy="2857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3200" y="4838700"/>
            <a:ext cx="2514600" cy="2857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5172075"/>
            <a:ext cx="1005780" cy="2857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457200" y="238125"/>
            <a:ext cx="493865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Why I Chose This Project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800100" y="1314450"/>
            <a:ext cx="166145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Problem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800100" y="1733550"/>
            <a:ext cx="49911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Operating System concepts like "fragmentation" and "memory allocation" are often abstract and hard to visualize just by reading textbooks.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800100" y="2838450"/>
            <a:ext cx="117371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The Goal</a:t>
            </a:r>
            <a:endParaRPr lang="en-US" sz="1800" dirty="0"/>
          </a:p>
        </p:txBody>
      </p:sp>
      <p:sp>
        <p:nvSpPr>
          <p:cNvPr id="19" name="Text 4"/>
          <p:cNvSpPr/>
          <p:nvPr/>
        </p:nvSpPr>
        <p:spPr>
          <a:xfrm>
            <a:off x="800100" y="3257550"/>
            <a:ext cx="49911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Create a tool that turns these invisible background processes into a visual, interactive experience.</a:t>
            </a:r>
            <a:endParaRPr lang="en-US" sz="1350" dirty="0"/>
          </a:p>
        </p:txBody>
      </p:sp>
      <p:sp>
        <p:nvSpPr>
          <p:cNvPr id="20" name="Text 5"/>
          <p:cNvSpPr/>
          <p:nvPr/>
        </p:nvSpPr>
        <p:spPr>
          <a:xfrm>
            <a:off x="6800850" y="1314450"/>
            <a:ext cx="234779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Educational Value</a:t>
            </a:r>
            <a:endParaRPr lang="en-US" sz="1800" dirty="0"/>
          </a:p>
        </p:txBody>
      </p:sp>
      <p:sp>
        <p:nvSpPr>
          <p:cNvPr id="21" name="Text 6"/>
          <p:cNvSpPr/>
          <p:nvPr/>
        </p:nvSpPr>
        <p:spPr>
          <a:xfrm>
            <a:off x="7029450" y="1733550"/>
            <a:ext cx="47053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See how different algorithms (First Fit vs. Best Fit) impact memory usage in real-time</a:t>
            </a:r>
            <a:endParaRPr lang="en-US" sz="1350" dirty="0"/>
          </a:p>
        </p:txBody>
      </p:sp>
      <p:sp>
        <p:nvSpPr>
          <p:cNvPr id="22" name="Text 7"/>
          <p:cNvSpPr/>
          <p:nvPr/>
        </p:nvSpPr>
        <p:spPr>
          <a:xfrm>
            <a:off x="7029450" y="2419350"/>
            <a:ext cx="47053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Understand external fragmentation through visual "holes" in the memory bar</a:t>
            </a:r>
            <a:endParaRPr lang="en-US" sz="1350" dirty="0"/>
          </a:p>
        </p:txBody>
      </p:sp>
      <p:sp>
        <p:nvSpPr>
          <p:cNvPr id="23" name="Text 8"/>
          <p:cNvSpPr/>
          <p:nvPr/>
        </p:nvSpPr>
        <p:spPr>
          <a:xfrm>
            <a:off x="6400800" y="3257550"/>
            <a:ext cx="6400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Visualizing Fragmentation:</a:t>
            </a:r>
            <a:endParaRPr lang="en-US" sz="1500" dirty="0"/>
          </a:p>
        </p:txBody>
      </p:sp>
      <p:sp>
        <p:nvSpPr>
          <p:cNvPr id="24" name="Text 9"/>
          <p:cNvSpPr/>
          <p:nvPr/>
        </p:nvSpPr>
        <p:spPr>
          <a:xfrm>
            <a:off x="6553200" y="5534025"/>
            <a:ext cx="72044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 A</a:t>
            </a:r>
            <a:endParaRPr lang="en-US" sz="1050" dirty="0"/>
          </a:p>
        </p:txBody>
      </p:sp>
      <p:sp>
        <p:nvSpPr>
          <p:cNvPr id="25" name="Text 10"/>
          <p:cNvSpPr/>
          <p:nvPr/>
        </p:nvSpPr>
        <p:spPr>
          <a:xfrm>
            <a:off x="7525048" y="5534025"/>
            <a:ext cx="72937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 B</a:t>
            </a:r>
            <a:endParaRPr lang="en-US" sz="1050" dirty="0"/>
          </a:p>
        </p:txBody>
      </p:sp>
      <p:sp>
        <p:nvSpPr>
          <p:cNvPr id="26" name="Text 11"/>
          <p:cNvSpPr/>
          <p:nvPr/>
        </p:nvSpPr>
        <p:spPr>
          <a:xfrm>
            <a:off x="8504337" y="5534025"/>
            <a:ext cx="103191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Fragmentation</a:t>
            </a:r>
            <a:endParaRPr lang="en-US" sz="1050" dirty="0"/>
          </a:p>
        </p:txBody>
      </p:sp>
      <p:sp>
        <p:nvSpPr>
          <p:cNvPr id="27" name="Text 12"/>
          <p:cNvSpPr/>
          <p:nvPr/>
        </p:nvSpPr>
        <p:spPr>
          <a:xfrm>
            <a:off x="9735741" y="5534025"/>
            <a:ext cx="73812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Process C</a:t>
            </a:r>
            <a:endParaRPr lang="en-US" sz="1050" dirty="0"/>
          </a:p>
        </p:txBody>
      </p:sp>
      <p:sp>
        <p:nvSpPr>
          <p:cNvPr id="28" name="Text 13"/>
          <p:cNvSpPr/>
          <p:nvPr/>
        </p:nvSpPr>
        <p:spPr>
          <a:xfrm>
            <a:off x="10722322" y="5534025"/>
            <a:ext cx="103191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Fragmentation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38250"/>
            <a:ext cx="285750" cy="304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228850"/>
            <a:ext cx="3657600" cy="14287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41935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63" y="2524125"/>
            <a:ext cx="238125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2228850"/>
            <a:ext cx="3657600" cy="14287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700" y="241935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6288" y="2524125"/>
            <a:ext cx="219075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400" y="2228850"/>
            <a:ext cx="3657600" cy="14287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3900" y="241935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6300" y="2524125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3886200"/>
            <a:ext cx="3657600" cy="22669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07670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4375" y="4181475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67200" y="3886200"/>
            <a:ext cx="3657600" cy="22669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7700" y="4076700"/>
            <a:ext cx="476250" cy="4762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86288" y="4181475"/>
            <a:ext cx="219075" cy="266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53400" y="3886200"/>
            <a:ext cx="3657600" cy="22669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43900" y="4076700"/>
            <a:ext cx="476250" cy="4762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72488" y="4181475"/>
            <a:ext cx="219075" cy="2667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43900" y="4667250"/>
            <a:ext cx="3276600" cy="1295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58200" y="4810125"/>
            <a:ext cx="2133600" cy="1905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58200" y="5029200"/>
            <a:ext cx="1219200" cy="1905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58200" y="5248275"/>
            <a:ext cx="1828800" cy="1905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58200" y="5467350"/>
            <a:ext cx="914400" cy="1905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57200" y="238125"/>
            <a:ext cx="496097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What I Did (The Features)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781050" y="1238250"/>
            <a:ext cx="240815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Core Functionality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723900" y="1657350"/>
            <a:ext cx="133045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Developed a desktop application that simulates a computer's RAM.</a:t>
            </a:r>
            <a:endParaRPr lang="en-US" sz="1350" dirty="0"/>
          </a:p>
        </p:txBody>
      </p:sp>
      <p:sp>
        <p:nvSpPr>
          <p:cNvPr id="31" name="Text 3"/>
          <p:cNvSpPr/>
          <p:nvPr/>
        </p:nvSpPr>
        <p:spPr>
          <a:xfrm>
            <a:off x="1162050" y="2524125"/>
            <a:ext cx="193131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Dynamic Allocation</a:t>
            </a:r>
            <a:endParaRPr lang="en-US" sz="1500" dirty="0"/>
          </a:p>
        </p:txBody>
      </p:sp>
      <p:sp>
        <p:nvSpPr>
          <p:cNvPr id="32" name="Text 4"/>
          <p:cNvSpPr/>
          <p:nvPr/>
        </p:nvSpPr>
        <p:spPr>
          <a:xfrm>
            <a:off x="571500" y="300990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Users can create processes with custom sizes and IDs.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5048250" y="2524125"/>
            <a:ext cx="201578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 Memory Map</a:t>
            </a:r>
            <a:endParaRPr lang="en-US" sz="1500" dirty="0"/>
          </a:p>
        </p:txBody>
      </p:sp>
      <p:sp>
        <p:nvSpPr>
          <p:cNvPr id="34" name="Text 6"/>
          <p:cNvSpPr/>
          <p:nvPr/>
        </p:nvSpPr>
        <p:spPr>
          <a:xfrm>
            <a:off x="4457700" y="300990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Real-time, color-coded bar chart showing process locations.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8934450" y="2524125"/>
            <a:ext cx="23001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 Allocation Algorithms</a:t>
            </a:r>
            <a:endParaRPr lang="en-US" sz="1500" dirty="0"/>
          </a:p>
        </p:txBody>
      </p:sp>
      <p:sp>
        <p:nvSpPr>
          <p:cNvPr id="36" name="Text 8"/>
          <p:cNvSpPr/>
          <p:nvPr/>
        </p:nvSpPr>
        <p:spPr>
          <a:xfrm>
            <a:off x="8343900" y="300990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First Fit, Best Fit, Worst Fit, and Next Fit implementations.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1162050" y="4181475"/>
            <a:ext cx="121961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Live Metrics</a:t>
            </a:r>
            <a:endParaRPr lang="en-US" sz="1500" dirty="0"/>
          </a:p>
        </p:txBody>
      </p:sp>
      <p:sp>
        <p:nvSpPr>
          <p:cNvPr id="38" name="Text 10"/>
          <p:cNvSpPr/>
          <p:nvPr/>
        </p:nvSpPr>
        <p:spPr>
          <a:xfrm>
            <a:off x="571500" y="466725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Dashboard showing Utilization %, Free Memory, and Fragmentation count.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5048250" y="4181475"/>
            <a:ext cx="81367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Logging</a:t>
            </a:r>
            <a:endParaRPr lang="en-US" sz="1500" dirty="0"/>
          </a:p>
        </p:txBody>
      </p:sp>
      <p:sp>
        <p:nvSpPr>
          <p:cNvPr id="40" name="Text 12"/>
          <p:cNvSpPr/>
          <p:nvPr/>
        </p:nvSpPr>
        <p:spPr>
          <a:xfrm>
            <a:off x="4457700" y="4667250"/>
            <a:ext cx="3276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Console tracking every success or failure with timestamps.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8934450" y="4181475"/>
            <a:ext cx="223242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 Representation</a:t>
            </a:r>
            <a:endParaRPr lang="en-US" sz="1500" dirty="0"/>
          </a:p>
        </p:txBody>
      </p:sp>
      <p:sp>
        <p:nvSpPr>
          <p:cNvPr id="42" name="Text 14"/>
          <p:cNvSpPr/>
          <p:nvPr/>
        </p:nvSpPr>
        <p:spPr>
          <a:xfrm>
            <a:off x="8458200" y="5695950"/>
            <a:ext cx="9161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</a:t>
            </a:r>
            <a:endParaRPr lang="en-US" sz="900" dirty="0"/>
          </a:p>
        </p:txBody>
      </p:sp>
      <p:sp>
        <p:nvSpPr>
          <p:cNvPr id="43" name="Text 15"/>
          <p:cNvSpPr/>
          <p:nvPr/>
        </p:nvSpPr>
        <p:spPr>
          <a:xfrm>
            <a:off x="9444484" y="5695950"/>
            <a:ext cx="9161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</a:t>
            </a:r>
            <a:endParaRPr lang="en-US" sz="900" dirty="0"/>
          </a:p>
        </p:txBody>
      </p:sp>
      <p:sp>
        <p:nvSpPr>
          <p:cNvPr id="44" name="Text 16"/>
          <p:cNvSpPr/>
          <p:nvPr/>
        </p:nvSpPr>
        <p:spPr>
          <a:xfrm>
            <a:off x="10430768" y="5695950"/>
            <a:ext cx="991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</a:t>
            </a:r>
            <a:endParaRPr lang="en-US" sz="900" dirty="0"/>
          </a:p>
        </p:txBody>
      </p:sp>
      <p:sp>
        <p:nvSpPr>
          <p:cNvPr id="45" name="Text 17"/>
          <p:cNvSpPr/>
          <p:nvPr/>
        </p:nvSpPr>
        <p:spPr>
          <a:xfrm>
            <a:off x="11423303" y="5695950"/>
            <a:ext cx="991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38250"/>
            <a:ext cx="3657600" cy="1295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390650"/>
            <a:ext cx="285750" cy="304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238250"/>
            <a:ext cx="3657600" cy="1295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13906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1238250"/>
            <a:ext cx="3657600" cy="1295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0" y="13906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9825" y="4438650"/>
            <a:ext cx="28575" cy="952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4438650"/>
            <a:ext cx="28575" cy="952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4175" y="4438650"/>
            <a:ext cx="28575" cy="952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3295650"/>
            <a:ext cx="3505200" cy="1714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3448050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171950"/>
            <a:ext cx="133350" cy="1333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4438650"/>
            <a:ext cx="133350" cy="1333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5800" y="4705350"/>
            <a:ext cx="133350" cy="1333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3400" y="3295650"/>
            <a:ext cx="3505200" cy="1714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95800" y="3448050"/>
            <a:ext cx="257175" cy="3048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95800" y="417195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95800" y="4438650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5800" y="4705350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53400" y="3295650"/>
            <a:ext cx="3505200" cy="17145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05800" y="3448050"/>
            <a:ext cx="228600" cy="304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05800" y="4171950"/>
            <a:ext cx="133350" cy="1333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05800" y="4438650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05800" y="4705350"/>
            <a:ext cx="133350" cy="13335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57200" y="238125"/>
            <a:ext cx="770507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How I Did It (Tech Stack &amp; Architecture)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1009650" y="1409700"/>
            <a:ext cx="10795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Language</a:t>
            </a:r>
            <a:endParaRPr lang="en-US" sz="1500" dirty="0"/>
          </a:p>
        </p:txBody>
      </p:sp>
      <p:sp>
        <p:nvSpPr>
          <p:cNvPr id="30" name="Text 2"/>
          <p:cNvSpPr/>
          <p:nvPr/>
        </p:nvSpPr>
        <p:spPr>
          <a:xfrm>
            <a:off x="952500" y="1771650"/>
            <a:ext cx="3009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C++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952500" y="2000250"/>
            <a:ext cx="3009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Selected for performance and direct memory manipulation logic</a:t>
            </a:r>
            <a:endParaRPr lang="en-US" sz="1050" dirty="0"/>
          </a:p>
        </p:txBody>
      </p:sp>
      <p:sp>
        <p:nvSpPr>
          <p:cNvPr id="32" name="Text 4"/>
          <p:cNvSpPr/>
          <p:nvPr/>
        </p:nvSpPr>
        <p:spPr>
          <a:xfrm>
            <a:off x="4762500" y="1409700"/>
            <a:ext cx="12197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Framework</a:t>
            </a:r>
            <a:endParaRPr lang="en-US" sz="1500" dirty="0"/>
          </a:p>
        </p:txBody>
      </p:sp>
      <p:sp>
        <p:nvSpPr>
          <p:cNvPr id="33" name="Text 5"/>
          <p:cNvSpPr/>
          <p:nvPr/>
        </p:nvSpPr>
        <p:spPr>
          <a:xfrm>
            <a:off x="4762500" y="1771650"/>
            <a:ext cx="3009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Qt 6 (Widgets)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4762500" y="2000250"/>
            <a:ext cx="3009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Used for the graphical user interface and custom drawing</a:t>
            </a:r>
            <a:endParaRPr lang="en-US" sz="1050" dirty="0"/>
          </a:p>
        </p:txBody>
      </p:sp>
      <p:sp>
        <p:nvSpPr>
          <p:cNvPr id="35" name="Text 7"/>
          <p:cNvSpPr/>
          <p:nvPr/>
        </p:nvSpPr>
        <p:spPr>
          <a:xfrm>
            <a:off x="8572500" y="1409700"/>
            <a:ext cx="12446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IDE &amp; Build</a:t>
            </a:r>
            <a:endParaRPr lang="en-US" sz="1500" dirty="0"/>
          </a:p>
        </p:txBody>
      </p:sp>
      <p:sp>
        <p:nvSpPr>
          <p:cNvPr id="36" name="Text 8"/>
          <p:cNvSpPr/>
          <p:nvPr/>
        </p:nvSpPr>
        <p:spPr>
          <a:xfrm>
            <a:off x="8572500" y="1771650"/>
            <a:ext cx="36118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VS Code with CMake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8572500" y="2000250"/>
            <a:ext cx="30099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For cross-platform building and project management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381000" y="2838450"/>
            <a:ext cx="1143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Design Pattern: MVC Approach</a:t>
            </a:r>
            <a:endParaRPr lang="en-US" sz="1800" dirty="0"/>
          </a:p>
        </p:txBody>
      </p:sp>
      <p:sp>
        <p:nvSpPr>
          <p:cNvPr id="39" name="Text 11"/>
          <p:cNvSpPr/>
          <p:nvPr/>
        </p:nvSpPr>
        <p:spPr>
          <a:xfrm>
            <a:off x="1000125" y="3467100"/>
            <a:ext cx="95297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Backend</a:t>
            </a:r>
            <a:endParaRPr lang="en-US" sz="1500" dirty="0"/>
          </a:p>
        </p:txBody>
      </p:sp>
      <p:sp>
        <p:nvSpPr>
          <p:cNvPr id="40" name="Text 12"/>
          <p:cNvSpPr/>
          <p:nvPr/>
        </p:nvSpPr>
        <p:spPr>
          <a:xfrm>
            <a:off x="685800" y="3867150"/>
            <a:ext cx="3200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MemoryBackend.h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895350" y="4133850"/>
            <a:ext cx="1058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Pure C++ logic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895350" y="4400550"/>
            <a:ext cx="268587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Maintains linked list of memory blocks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895350" y="4667250"/>
            <a:ext cx="323772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Handles math for splitting and merging blocks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4867275" y="3467100"/>
            <a:ext cx="99048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Frontend</a:t>
            </a:r>
            <a:endParaRPr lang="en-US" sz="1500" dirty="0"/>
          </a:p>
        </p:txBody>
      </p:sp>
      <p:sp>
        <p:nvSpPr>
          <p:cNvPr id="45" name="Text 17"/>
          <p:cNvSpPr/>
          <p:nvPr/>
        </p:nvSpPr>
        <p:spPr>
          <a:xfrm>
            <a:off x="4495800" y="3867150"/>
            <a:ext cx="3200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MainWindow.cpp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4705350" y="4133850"/>
            <a:ext cx="288214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Handles user input (buttons, dropdowns)</a:t>
            </a:r>
            <a:endParaRPr lang="en-US" sz="1050" dirty="0"/>
          </a:p>
        </p:txBody>
      </p:sp>
      <p:sp>
        <p:nvSpPr>
          <p:cNvPr id="47" name="Text 19"/>
          <p:cNvSpPr/>
          <p:nvPr/>
        </p:nvSpPr>
        <p:spPr>
          <a:xfrm>
            <a:off x="4705350" y="4400550"/>
            <a:ext cx="14942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Updates UI elements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4705350" y="4667250"/>
            <a:ext cx="17970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Manages application flow</a:t>
            </a:r>
            <a:endParaRPr lang="en-US" sz="1050" dirty="0"/>
          </a:p>
        </p:txBody>
      </p:sp>
      <p:sp>
        <p:nvSpPr>
          <p:cNvPr id="49" name="Text 21"/>
          <p:cNvSpPr/>
          <p:nvPr/>
        </p:nvSpPr>
        <p:spPr>
          <a:xfrm>
            <a:off x="8648700" y="3467100"/>
            <a:ext cx="167431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Custom Widget</a:t>
            </a:r>
            <a:endParaRPr lang="en-US" sz="1500" dirty="0"/>
          </a:p>
        </p:txBody>
      </p:sp>
      <p:sp>
        <p:nvSpPr>
          <p:cNvPr id="50" name="Text 22"/>
          <p:cNvSpPr/>
          <p:nvPr/>
        </p:nvSpPr>
        <p:spPr>
          <a:xfrm>
            <a:off x="8305800" y="3867150"/>
            <a:ext cx="3200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MemoryMapWidget.h</a:t>
            </a:r>
            <a:endParaRPr lang="en-US" sz="1050" dirty="0"/>
          </a:p>
        </p:txBody>
      </p:sp>
      <p:sp>
        <p:nvSpPr>
          <p:cNvPr id="51" name="Text 23"/>
          <p:cNvSpPr/>
          <p:nvPr/>
        </p:nvSpPr>
        <p:spPr>
          <a:xfrm>
            <a:off x="8515350" y="4133850"/>
            <a:ext cx="29860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Custom "Painter" for memory visualization</a:t>
            </a:r>
            <a:endParaRPr lang="en-US" sz="1050" dirty="0"/>
          </a:p>
        </p:txBody>
      </p:sp>
      <p:sp>
        <p:nvSpPr>
          <p:cNvPr id="52" name="Text 24"/>
          <p:cNvSpPr/>
          <p:nvPr/>
        </p:nvSpPr>
        <p:spPr>
          <a:xfrm>
            <a:off x="8515350" y="4400550"/>
            <a:ext cx="2686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Draws colored rectangles dynamically</a:t>
            </a:r>
            <a:endParaRPr lang="en-US" sz="1050" dirty="0"/>
          </a:p>
        </p:txBody>
      </p:sp>
      <p:sp>
        <p:nvSpPr>
          <p:cNvPr id="53" name="Text 25"/>
          <p:cNvSpPr/>
          <p:nvPr/>
        </p:nvSpPr>
        <p:spPr>
          <a:xfrm>
            <a:off x="8515350" y="4667250"/>
            <a:ext cx="23043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Updates based on backend data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733550"/>
            <a:ext cx="11430000" cy="990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92405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2009775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" y="22860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775" y="2286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952750"/>
            <a:ext cx="11430000" cy="990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143250"/>
            <a:ext cx="476250" cy="4762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750" y="3228975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8250" y="3505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775" y="35052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4171950"/>
            <a:ext cx="11430000" cy="990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362450"/>
            <a:ext cx="476250" cy="4762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750" y="4448175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8250" y="47244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81775" y="4724400"/>
            <a:ext cx="152400" cy="1524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238125"/>
            <a:ext cx="6539032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Conflicts &amp; How I Resolved Them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381000" y="1238250"/>
            <a:ext cx="11430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BFDB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Three major technical challenges and their solutions:</a:t>
            </a:r>
            <a:endParaRPr lang="en-US" sz="1350" dirty="0"/>
          </a:p>
        </p:txBody>
      </p:sp>
      <p:sp>
        <p:nvSpPr>
          <p:cNvPr id="21" name="Text 2"/>
          <p:cNvSpPr/>
          <p:nvPr/>
        </p:nvSpPr>
        <p:spPr>
          <a:xfrm>
            <a:off x="1238250" y="1924050"/>
            <a:ext cx="10382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CA5A5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Conflict 1: "Permission Denied" Build Error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1466850" y="2266950"/>
            <a:ext cx="60464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Issue: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Windows locked the .exe file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6810375" y="2266950"/>
            <a:ext cx="60464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Resolution: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Terminate process via Task Manager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1238250" y="3143250"/>
            <a:ext cx="10382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DE047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Conflict 2: VS Code Build Environment</a:t>
            </a:r>
            <a:endParaRPr lang="en-US" sz="1500" dirty="0"/>
          </a:p>
        </p:txBody>
      </p:sp>
      <p:sp>
        <p:nvSpPr>
          <p:cNvPr id="25" name="Text 6"/>
          <p:cNvSpPr/>
          <p:nvPr/>
        </p:nvSpPr>
        <p:spPr>
          <a:xfrm>
            <a:off x="1466850" y="3486150"/>
            <a:ext cx="60464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Issue: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Could not find Qt libraries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6810375" y="3486150"/>
            <a:ext cx="60464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Resolution: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Set up CMakeLists.txt and configured MinGW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1238250" y="4362450"/>
            <a:ext cx="12458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Conflict 3: Missing Dependencies (QScrollBar)</a:t>
            </a:r>
            <a:endParaRPr lang="en-US" sz="1500" dirty="0"/>
          </a:p>
        </p:txBody>
      </p:sp>
      <p:sp>
        <p:nvSpPr>
          <p:cNvPr id="28" name="Text 9"/>
          <p:cNvSpPr/>
          <p:nvPr/>
        </p:nvSpPr>
        <p:spPr>
          <a:xfrm>
            <a:off x="1466850" y="4705350"/>
            <a:ext cx="60464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Issue: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Application crashed with "incomplete type" error</a:t>
            </a:r>
            <a:endParaRPr lang="en-US" sz="1200" dirty="0"/>
          </a:p>
        </p:txBody>
      </p:sp>
      <p:sp>
        <p:nvSpPr>
          <p:cNvPr id="29" name="Text 10"/>
          <p:cNvSpPr/>
          <p:nvPr/>
        </p:nvSpPr>
        <p:spPr>
          <a:xfrm>
            <a:off x="6810375" y="4705350"/>
            <a:ext cx="60464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Resolution: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Included &lt;QScrollBar&gt; header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381000" y="5391150"/>
            <a:ext cx="1143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9CA3A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Each conflict provided valuable problem-solving experience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572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4450"/>
            <a:ext cx="228600" cy="304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" y="1771650"/>
            <a:ext cx="10934700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9908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3448050"/>
            <a:ext cx="5353050" cy="1866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363855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37147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5048250"/>
            <a:ext cx="4972050" cy="76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5048250"/>
            <a:ext cx="1491555" cy="76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1750" y="3448050"/>
            <a:ext cx="5353050" cy="1866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2250" y="3638550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86550" y="371475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2250" y="5048250"/>
            <a:ext cx="4972050" cy="76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2250" y="5048250"/>
            <a:ext cx="745778" cy="76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4191" y="5619750"/>
            <a:ext cx="3223617" cy="4953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457200" y="238125"/>
            <a:ext cx="539531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Conclusion &amp; Future Scope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800100" y="1314450"/>
            <a:ext cx="225653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Project Summary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990600" y="1962150"/>
            <a:ext cx="10553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Successfully built a robust tool that bridges the gap between theoretical OS concepts and practical visualization. The simulator provides real-time insights into memory allocation algorithms and fragmentation issues.</a:t>
            </a:r>
            <a:endParaRPr lang="en-US" sz="1350" dirty="0"/>
          </a:p>
        </p:txBody>
      </p:sp>
      <p:sp>
        <p:nvSpPr>
          <p:cNvPr id="21" name="Text 3"/>
          <p:cNvSpPr/>
          <p:nvPr/>
        </p:nvSpPr>
        <p:spPr>
          <a:xfrm>
            <a:off x="800100" y="2990850"/>
            <a:ext cx="280481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C5FD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Future Improvements</a:t>
            </a:r>
            <a:endParaRPr lang="en-US" sz="1800" dirty="0"/>
          </a:p>
        </p:txBody>
      </p:sp>
      <p:sp>
        <p:nvSpPr>
          <p:cNvPr id="22" name="Text 4"/>
          <p:cNvSpPr/>
          <p:nvPr/>
        </p:nvSpPr>
        <p:spPr>
          <a:xfrm>
            <a:off x="1600200" y="3733800"/>
            <a:ext cx="19952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A5B4F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Adding Compaction</a:t>
            </a:r>
            <a:endParaRPr lang="en-US" sz="1500" dirty="0"/>
          </a:p>
        </p:txBody>
      </p:sp>
      <p:sp>
        <p:nvSpPr>
          <p:cNvPr id="23" name="Text 5"/>
          <p:cNvSpPr/>
          <p:nvPr/>
        </p:nvSpPr>
        <p:spPr>
          <a:xfrm>
            <a:off x="990600" y="4210050"/>
            <a:ext cx="4972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Automatically moving blocks to clear fragmentation and optimize memory usage.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990600" y="4819650"/>
            <a:ext cx="109406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Implementation</a:t>
            </a:r>
            <a:endParaRPr lang="en-US" sz="1050" dirty="0"/>
          </a:p>
        </p:txBody>
      </p:sp>
      <p:sp>
        <p:nvSpPr>
          <p:cNvPr id="25" name="Text 7"/>
          <p:cNvSpPr/>
          <p:nvPr/>
        </p:nvSpPr>
        <p:spPr>
          <a:xfrm>
            <a:off x="5473303" y="4819650"/>
            <a:ext cx="5872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Phase 2</a:t>
            </a:r>
            <a:endParaRPr lang="en-US" sz="1050" dirty="0"/>
          </a:p>
        </p:txBody>
      </p:sp>
      <p:sp>
        <p:nvSpPr>
          <p:cNvPr id="26" name="Text 8"/>
          <p:cNvSpPr/>
          <p:nvPr/>
        </p:nvSpPr>
        <p:spPr>
          <a:xfrm>
            <a:off x="7181850" y="3733800"/>
            <a:ext cx="18427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D8B4FE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Simulating Paging</a:t>
            </a:r>
            <a:endParaRPr lang="en-US" sz="1500" dirty="0"/>
          </a:p>
        </p:txBody>
      </p:sp>
      <p:sp>
        <p:nvSpPr>
          <p:cNvPr id="27" name="Text 9"/>
          <p:cNvSpPr/>
          <p:nvPr/>
        </p:nvSpPr>
        <p:spPr>
          <a:xfrm>
            <a:off x="6572250" y="4210050"/>
            <a:ext cx="4972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Implementing non-contiguous memory allocation to improve memory management efficiency.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6572250" y="4819650"/>
            <a:ext cx="109406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Implementation</a:t>
            </a:r>
            <a:endParaRPr lang="en-US" sz="1050" dirty="0"/>
          </a:p>
        </p:txBody>
      </p:sp>
      <p:sp>
        <p:nvSpPr>
          <p:cNvPr id="29" name="Text 11"/>
          <p:cNvSpPr/>
          <p:nvPr/>
        </p:nvSpPr>
        <p:spPr>
          <a:xfrm>
            <a:off x="11054953" y="4819650"/>
            <a:ext cx="58721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Phase 3</a:t>
            </a:r>
            <a:endParaRPr lang="en-US" sz="1050" dirty="0"/>
          </a:p>
        </p:txBody>
      </p:sp>
      <p:sp>
        <p:nvSpPr>
          <p:cNvPr id="30" name="Text 12"/>
          <p:cNvSpPr/>
          <p:nvPr/>
        </p:nvSpPr>
        <p:spPr>
          <a:xfrm>
            <a:off x="4527590" y="5734050"/>
            <a:ext cx="313682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Thank You for Your Attention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2025-12-22T19:47:59Z</dcterms:created>
  <dcterms:modified xsi:type="dcterms:W3CDTF">2025-12-22T19:47:59Z</dcterms:modified>
</cp:coreProperties>
</file>